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</p:sldMasterIdLst>
  <p:notesMasterIdLst>
    <p:notesMasterId r:id="rId23"/>
  </p:notesMasterIdLst>
  <p:handoutMasterIdLst>
    <p:handoutMasterId r:id="rId24"/>
  </p:handoutMasterIdLst>
  <p:sldIdLst>
    <p:sldId id="260" r:id="rId3"/>
    <p:sldId id="259" r:id="rId4"/>
    <p:sldId id="262" r:id="rId5"/>
    <p:sldId id="261" r:id="rId6"/>
    <p:sldId id="263" r:id="rId7"/>
    <p:sldId id="270" r:id="rId8"/>
    <p:sldId id="264" r:id="rId9"/>
    <p:sldId id="265" r:id="rId10"/>
    <p:sldId id="280" r:id="rId11"/>
    <p:sldId id="267" r:id="rId12"/>
    <p:sldId id="268" r:id="rId13"/>
    <p:sldId id="266" r:id="rId14"/>
    <p:sldId id="269" r:id="rId15"/>
    <p:sldId id="279" r:id="rId16"/>
    <p:sldId id="282" r:id="rId17"/>
    <p:sldId id="273" r:id="rId18"/>
    <p:sldId id="281" r:id="rId19"/>
    <p:sldId id="277" r:id="rId20"/>
    <p:sldId id="276" r:id="rId21"/>
    <p:sldId id="278" r:id="rId2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0030"/>
    <a:srgbClr val="48CD16"/>
    <a:srgbClr val="9FF883"/>
    <a:srgbClr val="C02834"/>
    <a:srgbClr val="CD9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DA4CB-40D1-48EC-9F20-6767B485EA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3A356-7B19-42F8-AE04-6F6AE5EDE9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861C76C-6FC6-4652-A8E3-936683D09E3A}" type="datetimeFigureOut">
              <a:rPr lang="en-US" altLang="en-US"/>
              <a:pPr>
                <a:defRPr/>
              </a:pPr>
              <a:t>12/16/2020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DDEB2-7F33-4BD7-946D-644FD88F8E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F7532-86A3-4EB3-874B-7EBE146F0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56EFAA5A-A433-4661-9572-45FF4FF749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9DFC3DE-515E-4F23-84CE-50131EA3216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C53FCB2-82A3-44C2-B1BC-CB82D5E3C36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B36105B-EDEC-43AB-888D-12750C2AA5E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5584CE1-38E6-4359-A2E2-92866572B60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E21D5E6B-01A2-41CF-B206-2351F77EBEA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663ACE6A-0BA2-41F6-9FE5-E1CCD98A3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E37454D3-A244-4799-B47B-EEDCE14F24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anose="020B0600070205080204" pitchFamily="34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7454D3-A244-4799-B47B-EEDCE14F2446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76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672" y="2499742"/>
            <a:ext cx="7990656" cy="11017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13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74492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34417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99942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88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009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2891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59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61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6125"/>
            <a:ext cx="4038600" cy="29438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6125"/>
            <a:ext cx="4038600" cy="294385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31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8803"/>
            <a:ext cx="4040188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9815"/>
            <a:ext cx="4040188" cy="26661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8803"/>
            <a:ext cx="4041775" cy="4810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9815"/>
            <a:ext cx="4041775" cy="26661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19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400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08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5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30591"/>
            <a:ext cx="5111750" cy="40366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2127"/>
            <a:ext cx="3008313" cy="31651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519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52EDD62-2BEF-4A5B-9390-AD22040284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6513" y="-20638"/>
            <a:ext cx="9217026" cy="2160588"/>
          </a:xfrm>
          <a:prstGeom prst="rect">
            <a:avLst/>
          </a:prstGeom>
          <a:solidFill>
            <a:srgbClr val="D00030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B59D61F-DC9F-4A03-A748-392886F85E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6513" y="5019675"/>
            <a:ext cx="9217026" cy="215900"/>
          </a:xfrm>
          <a:prstGeom prst="rect">
            <a:avLst/>
          </a:prstGeom>
          <a:solidFill>
            <a:srgbClr val="D00030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8" name="Picture 3">
            <a:extLst>
              <a:ext uri="{FF2B5EF4-FFF2-40B4-BE49-F238E27FC236}">
                <a16:creationId xmlns:a16="http://schemas.microsoft.com/office/drawing/2014/main" id="{1BCA7CEE-2A42-42A6-9637-4ED8E42A64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7063"/>
            <a:ext cx="230505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567D7489-3128-4923-AA61-051A734560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4272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Montserrat" panose="00000800000000000000" pitchFamily="50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AA1FCC5-C0EA-463E-8732-386D510E3B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6358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4D5B7B66-B532-4740-B95F-07F0589D0B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757363"/>
            <a:ext cx="82296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319" name="Rectangle 2">
            <a:extLst>
              <a:ext uri="{FF2B5EF4-FFF2-40B4-BE49-F238E27FC236}">
                <a16:creationId xmlns:a16="http://schemas.microsoft.com/office/drawing/2014/main" id="{C710A709-77DB-48BA-8A05-BCA94721548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6513" y="-20638"/>
            <a:ext cx="9217026" cy="720726"/>
          </a:xfrm>
          <a:prstGeom prst="rect">
            <a:avLst/>
          </a:prstGeom>
          <a:solidFill>
            <a:srgbClr val="D00030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3320" name="Rectangle 2">
            <a:extLst>
              <a:ext uri="{FF2B5EF4-FFF2-40B4-BE49-F238E27FC236}">
                <a16:creationId xmlns:a16="http://schemas.microsoft.com/office/drawing/2014/main" id="{9CFC3158-21EE-4653-B328-A2382EC13E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36513" y="5019675"/>
            <a:ext cx="9217026" cy="215900"/>
          </a:xfrm>
          <a:prstGeom prst="rect">
            <a:avLst/>
          </a:prstGeom>
          <a:solidFill>
            <a:srgbClr val="D00030"/>
          </a:solidFill>
          <a:ln>
            <a:noFill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4" name="Picture 3">
            <a:extLst>
              <a:ext uri="{FF2B5EF4-FFF2-40B4-BE49-F238E27FC236}">
                <a16:creationId xmlns:a16="http://schemas.microsoft.com/office/drawing/2014/main" id="{D692C4AC-6217-4D4E-A7C7-287B4353703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7638"/>
            <a:ext cx="105568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Montserrat" panose="00000800000000000000" pitchFamily="50" charset="0"/>
          <a:ea typeface="ＭＳ Ｐゴシック" panose="020B0600070205080204" pitchFamily="34" charset="-128"/>
          <a:cs typeface="Montserrat" panose="00000800000000000000" pitchFamily="50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Montserrat" pitchFamily="50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Montserrat" pitchFamily="50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Montserrat" pitchFamily="50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ontserrat" pitchFamily="50" charset="0"/>
          <a:ea typeface="ＭＳ Ｐゴシック" panose="020B0600070205080204" pitchFamily="34" charset="-128"/>
          <a:cs typeface="Montserrat" pitchFamily="50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eorgia" panose="02040502050405020303" pitchFamily="18" charset="0"/>
          <a:ea typeface="ＭＳ Ｐゴシック" panose="020B0600070205080204" pitchFamily="34" charset="-128"/>
          <a:cs typeface="Georgia" panose="02040502050405020303" pitchFamily="18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Georgia" panose="02040502050405020303" pitchFamily="18" charset="0"/>
          <a:ea typeface="ＭＳ Ｐゴシック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ＭＳ Ｐゴシック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eorgia" panose="02040502050405020303" pitchFamily="18" charset="0"/>
          <a:ea typeface="ＭＳ Ｐゴシック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eorgia" panose="02040502050405020303" pitchFamily="18" charset="0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eeexplore.ieee.org/document/8667541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Lion King: a Tribute to Africa – namepedia blog en">
            <a:extLst>
              <a:ext uri="{FF2B5EF4-FFF2-40B4-BE49-F238E27FC236}">
                <a16:creationId xmlns:a16="http://schemas.microsoft.com/office/drawing/2014/main" id="{6F5DBD7D-D205-46A3-BB5D-1DFBFD79B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t="1841" r="13660" b="13483"/>
          <a:stretch/>
        </p:blipFill>
        <p:spPr bwMode="auto">
          <a:xfrm>
            <a:off x="-36512" y="1707654"/>
            <a:ext cx="9217024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Title 1">
            <a:extLst>
              <a:ext uri="{FF2B5EF4-FFF2-40B4-BE49-F238E27FC236}">
                <a16:creationId xmlns:a16="http://schemas.microsoft.com/office/drawing/2014/main" id="{A691C95D-076F-443B-9E20-BE07AF18F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3368" y="1980913"/>
            <a:ext cx="5811934" cy="801248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Cuda Accelerated Raytracing</a:t>
            </a:r>
            <a:br>
              <a:rPr lang="en-CA" altLang="en-US" sz="3200" b="1" dirty="0">
                <a:latin typeface="Arial" panose="020B0604020202020204" pitchFamily="34" charset="0"/>
              </a:rPr>
            </a:br>
            <a:endParaRPr lang="en-CA" altLang="en-US" sz="3200" b="1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D796DE-FC8B-44C9-8816-EE2955FAFB26}"/>
              </a:ext>
            </a:extLst>
          </p:cNvPr>
          <p:cNvSpPr txBox="1">
            <a:spLocks/>
          </p:cNvSpPr>
          <p:nvPr/>
        </p:nvSpPr>
        <p:spPr bwMode="auto">
          <a:xfrm>
            <a:off x="3577087" y="3795886"/>
            <a:ext cx="4464496" cy="93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Montserrat" panose="00000800000000000000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CA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Presenter: Sivakumaran Gowthaman</a:t>
            </a:r>
          </a:p>
          <a:p>
            <a:r>
              <a:rPr lang="en-CA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School of Computer Science</a:t>
            </a:r>
          </a:p>
          <a:p>
            <a:r>
              <a:rPr lang="en-CA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sivakumarangowthaman@cmail.carleton.ca</a:t>
            </a:r>
          </a:p>
          <a:p>
            <a:r>
              <a:rPr lang="en-CA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December 16,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88279-59C2-4D43-BC19-62C197D7AB38}"/>
              </a:ext>
            </a:extLst>
          </p:cNvPr>
          <p:cNvSpPr txBox="1"/>
          <p:nvPr/>
        </p:nvSpPr>
        <p:spPr>
          <a:xfrm>
            <a:off x="-36512" y="4803998"/>
            <a:ext cx="2016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solidFill>
                  <a:schemeClr val="bg1"/>
                </a:solidFill>
              </a:rPr>
              <a:t>The Lion King </a:t>
            </a:r>
            <a:r>
              <a:rPr lang="en-US" sz="600" dirty="0">
                <a:solidFill>
                  <a:schemeClr val="bg1"/>
                </a:solidFill>
              </a:rPr>
              <a:t>© Walt Disney Pictures</a:t>
            </a:r>
            <a:endParaRPr lang="en-GB" sz="6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2CCF0-E956-41C5-B4A4-157FCA3A4B43}"/>
              </a:ext>
            </a:extLst>
          </p:cNvPr>
          <p:cNvSpPr txBox="1">
            <a:spLocks/>
          </p:cNvSpPr>
          <p:nvPr/>
        </p:nvSpPr>
        <p:spPr bwMode="auto">
          <a:xfrm>
            <a:off x="3901123" y="2643758"/>
            <a:ext cx="3816424" cy="8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Montserrat" panose="00000800000000000000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COMP 5704</a:t>
            </a:r>
            <a:br>
              <a:rPr lang="en-GB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CA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Chancellor’s Professor: Frank Dehne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A1E45E-9B12-4EB1-A54A-B8CD2472F0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15816" y="1903336"/>
            <a:ext cx="3312368" cy="29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1DC0EE9-8D05-4C22-849B-9999AE2E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" y="2191368"/>
            <a:ext cx="28575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740A17A-0769-48E8-A98C-2E9103A5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005457"/>
            <a:ext cx="219211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EB31AEE-FF4C-4929-8AE6-29980B8FD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9" t="95659"/>
          <a:stretch/>
        </p:blipFill>
        <p:spPr bwMode="auto">
          <a:xfrm>
            <a:off x="0" y="4886223"/>
            <a:ext cx="969790" cy="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57212E-2E6B-4571-BD6F-0CC1E1B54365}"/>
              </a:ext>
            </a:extLst>
          </p:cNvPr>
          <p:cNvSpPr/>
          <p:nvPr/>
        </p:nvSpPr>
        <p:spPr>
          <a:xfrm>
            <a:off x="56705" y="4066366"/>
            <a:ext cx="1584176" cy="228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FE5B7E-5D13-4859-811F-13F2752F335C}"/>
              </a:ext>
            </a:extLst>
          </p:cNvPr>
          <p:cNvSpPr/>
          <p:nvPr/>
        </p:nvSpPr>
        <p:spPr>
          <a:xfrm>
            <a:off x="6012160" y="4362406"/>
            <a:ext cx="1366489" cy="95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BCDF7-DAA8-4E04-825D-E9D6252E2542}"/>
              </a:ext>
            </a:extLst>
          </p:cNvPr>
          <p:cNvSpPr txBox="1"/>
          <p:nvPr/>
        </p:nvSpPr>
        <p:spPr>
          <a:xfrm>
            <a:off x="323528" y="764704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spatial point lie in a single node whereas</a:t>
            </a:r>
            <a:br>
              <a:rPr lang="en-US" b="1" dirty="0"/>
            </a:br>
            <a:r>
              <a:rPr lang="en-US" b="1" dirty="0"/>
              <a:t>an object might lie in multiple node.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3025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KD-Tree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374A3-9E13-4E73-B10E-9F0C7B30D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17801" r="12987" b="10801"/>
          <a:stretch/>
        </p:blipFill>
        <p:spPr>
          <a:xfrm>
            <a:off x="467544" y="739054"/>
            <a:ext cx="8208912" cy="42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Volume (BV)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FEA37-A383-42B7-8E3C-7CC4BBFB53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8" y="1347614"/>
            <a:ext cx="4157144" cy="28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46912E-8EF7-4A63-B92D-6DE7C51B9D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2182"/>
            <a:ext cx="4347068" cy="28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BE7560F3-3ED6-4DA5-BE47-7F70402C8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9" t="95659"/>
          <a:stretch/>
        </p:blipFill>
        <p:spPr bwMode="auto">
          <a:xfrm>
            <a:off x="0" y="4886223"/>
            <a:ext cx="969790" cy="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93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Volume (BV)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620BA69-138F-446A-8F67-39E1AC79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82" y="1894384"/>
            <a:ext cx="2509556" cy="269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8071BA-ED40-4B93-ABEB-5251AA8DAF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4404"/>
            <a:ext cx="28575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14D5A1-941F-4CF3-9BE9-D6802848B84A}"/>
              </a:ext>
            </a:extLst>
          </p:cNvPr>
          <p:cNvSpPr/>
          <p:nvPr/>
        </p:nvSpPr>
        <p:spPr>
          <a:xfrm>
            <a:off x="3317222" y="4432101"/>
            <a:ext cx="1584176" cy="155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D8466-9353-4E8F-AE49-0E59913E71FA}"/>
              </a:ext>
            </a:extLst>
          </p:cNvPr>
          <p:cNvSpPr/>
          <p:nvPr/>
        </p:nvSpPr>
        <p:spPr>
          <a:xfrm>
            <a:off x="8532440" y="3952082"/>
            <a:ext cx="611560" cy="1199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67133D3B-70DF-4001-B2CA-DDF0E24CB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9" t="95659"/>
          <a:stretch/>
        </p:blipFill>
        <p:spPr bwMode="auto">
          <a:xfrm>
            <a:off x="0" y="4886223"/>
            <a:ext cx="969790" cy="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C8E653-5DDB-47C5-953C-78AA29698FBD}"/>
              </a:ext>
            </a:extLst>
          </p:cNvPr>
          <p:cNvSpPr txBox="1"/>
          <p:nvPr/>
        </p:nvSpPr>
        <p:spPr>
          <a:xfrm>
            <a:off x="323528" y="788715"/>
            <a:ext cx="864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 object lie in a single node whereas</a:t>
            </a:r>
            <a:br>
              <a:rPr lang="en-US" b="1" dirty="0"/>
            </a:br>
            <a:r>
              <a:rPr lang="en-US" b="1" dirty="0"/>
              <a:t>a spatial point might lie in multiple node.</a:t>
            </a:r>
            <a:endParaRPr lang="en-GB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5DBA84-49A5-404D-B410-78B9881917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38" y="2239837"/>
            <a:ext cx="3269922" cy="21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0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Volume Hierarchy (BVH)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EA992-3A0A-4278-9E5C-CAEC661C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17801" r="11414" b="8001"/>
          <a:stretch/>
        </p:blipFill>
        <p:spPr>
          <a:xfrm>
            <a:off x="644844" y="764704"/>
            <a:ext cx="7854312" cy="42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6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Stack-less Shading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872670C-C56D-4439-9BE7-A374A79EE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9F0C6EA-E2B7-4650-BD19-1EE87B40A92B}"/>
              </a:ext>
            </a:extLst>
          </p:cNvPr>
          <p:cNvSpPr/>
          <p:nvPr/>
        </p:nvSpPr>
        <p:spPr>
          <a:xfrm>
            <a:off x="8244408" y="2652142"/>
            <a:ext cx="576064" cy="534119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97C8F6F-5F97-4442-A131-7B3ADA833147}"/>
              </a:ext>
            </a:extLst>
          </p:cNvPr>
          <p:cNvSpPr/>
          <p:nvPr/>
        </p:nvSpPr>
        <p:spPr>
          <a:xfrm>
            <a:off x="7316687" y="1635646"/>
            <a:ext cx="504056" cy="648072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C6D0F73-F853-4110-AC35-AA7DFC3F5857}"/>
              </a:ext>
            </a:extLst>
          </p:cNvPr>
          <p:cNvSpPr/>
          <p:nvPr/>
        </p:nvSpPr>
        <p:spPr>
          <a:xfrm>
            <a:off x="7212867" y="3531144"/>
            <a:ext cx="711696" cy="648072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47CF9-5C98-4D2B-9E23-79972E745F2B}"/>
              </a:ext>
            </a:extLst>
          </p:cNvPr>
          <p:cNvSpPr txBox="1"/>
          <p:nvPr/>
        </p:nvSpPr>
        <p:spPr>
          <a:xfrm>
            <a:off x="167308" y="915566"/>
            <a:ext cx="6704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//sequential recursive call</a:t>
            </a:r>
            <a:br>
              <a:rPr lang="en-GB" sz="1200" dirty="0"/>
            </a:br>
            <a:r>
              <a:rPr lang="en-GB" sz="1200" dirty="0"/>
              <a:t>color </a:t>
            </a:r>
            <a:r>
              <a:rPr lang="en-GB" sz="1200" b="1" dirty="0"/>
              <a:t>shade</a:t>
            </a:r>
            <a:r>
              <a:rPr lang="en-GB" sz="1200" dirty="0"/>
              <a:t>(const ray&amp; r, const hittable&amp; world, int depth) {</a:t>
            </a:r>
          </a:p>
          <a:p>
            <a:r>
              <a:rPr lang="en-GB" sz="1200" dirty="0"/>
              <a:t>    ray cur_ray = r;</a:t>
            </a:r>
          </a:p>
          <a:p>
            <a:r>
              <a:rPr lang="en-GB" sz="1200" dirty="0"/>
              <a:t>    vec3 cur_attenuation = vec3(0.0,0.0,0.0);</a:t>
            </a:r>
            <a:br>
              <a:rPr lang="en-GB" sz="1200" dirty="0"/>
            </a:br>
            <a:r>
              <a:rPr lang="en-GB" sz="1200" dirty="0"/>
              <a:t>    </a:t>
            </a:r>
            <a:r>
              <a:rPr lang="nn-NO" sz="1200" b="1" dirty="0"/>
              <a:t>for(int i = 0; i &lt; depth; i++) {</a:t>
            </a:r>
            <a:endParaRPr lang="en-GB" sz="1200" b="1" dirty="0"/>
          </a:p>
          <a:p>
            <a:r>
              <a:rPr lang="en-GB" sz="1200" dirty="0"/>
              <a:t>    	hit_record rec;</a:t>
            </a:r>
          </a:p>
          <a:p>
            <a:r>
              <a:rPr lang="en-GB" sz="1200" dirty="0"/>
              <a:t>	if (world.hit(cur_ray, 0.001, infinity, rec)) {</a:t>
            </a:r>
          </a:p>
          <a:p>
            <a:r>
              <a:rPr lang="en-GB" sz="1200" dirty="0"/>
              <a:t>        		ray scattered;</a:t>
            </a:r>
          </a:p>
          <a:p>
            <a:r>
              <a:rPr lang="en-GB" sz="1200" dirty="0"/>
              <a:t>        		color attenuation;</a:t>
            </a:r>
          </a:p>
          <a:p>
            <a:r>
              <a:rPr lang="en-GB" sz="1200" dirty="0"/>
              <a:t>        		if (rec.mat_ptr-&gt;scatter(cur_ray, rec, attenuation, scattered)) {</a:t>
            </a:r>
          </a:p>
          <a:p>
            <a:r>
              <a:rPr lang="en-GB" sz="1200" dirty="0"/>
              <a:t>            			 cur_attenuation *= attenuation;</a:t>
            </a:r>
            <a:br>
              <a:rPr lang="en-GB" sz="1200" dirty="0"/>
            </a:br>
            <a:r>
              <a:rPr lang="en-GB" sz="1200" dirty="0"/>
              <a:t>			 cur_ray = scattered ;</a:t>
            </a:r>
          </a:p>
          <a:p>
            <a:r>
              <a:rPr lang="en-GB" sz="1200" dirty="0"/>
              <a:t>		}</a:t>
            </a:r>
          </a:p>
          <a:p>
            <a:r>
              <a:rPr lang="en-GB" sz="1200" dirty="0"/>
              <a:t>		else</a:t>
            </a:r>
          </a:p>
          <a:p>
            <a:r>
              <a:rPr lang="en-GB" sz="1200" dirty="0"/>
              <a:t>        			    return color(0,0,0);</a:t>
            </a:r>
          </a:p>
          <a:p>
            <a:r>
              <a:rPr lang="en-GB" sz="1200" dirty="0"/>
              <a:t>	}</a:t>
            </a:r>
          </a:p>
          <a:p>
            <a:r>
              <a:rPr lang="en-GB" sz="1200" dirty="0"/>
              <a:t>	else</a:t>
            </a:r>
          </a:p>
          <a:p>
            <a:r>
              <a:rPr lang="en-GB" sz="1200" dirty="0"/>
              <a:t>		return cur_attenuation;</a:t>
            </a:r>
            <a:br>
              <a:rPr lang="en-GB" sz="1200" dirty="0"/>
            </a:br>
            <a:r>
              <a:rPr lang="en-GB" sz="1200" b="1" dirty="0"/>
              <a:t>    }</a:t>
            </a:r>
          </a:p>
          <a:p>
            <a:r>
              <a:rPr lang="en-GB" sz="1200" dirty="0"/>
              <a:t> return cur_attenuation;   </a:t>
            </a:r>
          </a:p>
          <a:p>
            <a:r>
              <a:rPr lang="en-GB" sz="1200" dirty="0"/>
              <a:t>}</a:t>
            </a:r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BA300293-A49C-4E9E-916E-C09EA07A0BED}"/>
              </a:ext>
            </a:extLst>
          </p:cNvPr>
          <p:cNvSpPr/>
          <p:nvPr/>
        </p:nvSpPr>
        <p:spPr>
          <a:xfrm>
            <a:off x="6446570" y="2421714"/>
            <a:ext cx="403498" cy="403498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D5300F91-3081-4AAD-B95F-33F7CC25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2659">
            <a:off x="6501245" y="2869153"/>
            <a:ext cx="416354" cy="4163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07527-6E38-47AA-830D-2191C98EBA3C}"/>
              </a:ext>
            </a:extLst>
          </p:cNvPr>
          <p:cNvCxnSpPr>
            <a:cxnSpLocks/>
          </p:cNvCxnSpPr>
          <p:nvPr/>
        </p:nvCxnSpPr>
        <p:spPr>
          <a:xfrm>
            <a:off x="6809365" y="3240629"/>
            <a:ext cx="539976" cy="533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01DAF9-ABAD-4601-8392-CB9F4C9F2E2B}"/>
              </a:ext>
            </a:extLst>
          </p:cNvPr>
          <p:cNvCxnSpPr>
            <a:cxnSpLocks/>
          </p:cNvCxnSpPr>
          <p:nvPr/>
        </p:nvCxnSpPr>
        <p:spPr>
          <a:xfrm flipV="1">
            <a:off x="7321160" y="2979707"/>
            <a:ext cx="919318" cy="7836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D91681-8945-4EC0-A9A8-62E05EE7EA39}"/>
              </a:ext>
            </a:extLst>
          </p:cNvPr>
          <p:cNvCxnSpPr>
            <a:cxnSpLocks/>
          </p:cNvCxnSpPr>
          <p:nvPr/>
        </p:nvCxnSpPr>
        <p:spPr>
          <a:xfrm flipH="1" flipV="1">
            <a:off x="7321160" y="2113572"/>
            <a:ext cx="918943" cy="8549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9D7BD0-EECB-4624-BB2B-D90E4F2F1A6F}"/>
              </a:ext>
            </a:extLst>
          </p:cNvPr>
          <p:cNvCxnSpPr>
            <a:cxnSpLocks/>
          </p:cNvCxnSpPr>
          <p:nvPr/>
        </p:nvCxnSpPr>
        <p:spPr>
          <a:xfrm flipH="1">
            <a:off x="6809365" y="2113572"/>
            <a:ext cx="511797" cy="4274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2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12E881-E0D4-49D9-A12C-B2B93E99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53" y="1923678"/>
            <a:ext cx="3961456" cy="1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BC855B-046A-4D87-B276-BBC8B876E85E}"/>
              </a:ext>
            </a:extLst>
          </p:cNvPr>
          <p:cNvSpPr txBox="1"/>
          <p:nvPr/>
        </p:nvSpPr>
        <p:spPr>
          <a:xfrm>
            <a:off x="0" y="83573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Rendering an HD image (resolution 1280x720) with 100 samples &amp; 50 depth per pixel in </a:t>
            </a:r>
            <a:br>
              <a:rPr lang="en-GB" sz="1600" b="1" dirty="0"/>
            </a:br>
            <a:r>
              <a:rPr lang="en-GB" sz="1600" b="1" dirty="0">
                <a:solidFill>
                  <a:schemeClr val="accent1"/>
                </a:solidFill>
              </a:rPr>
              <a:t>Intel i7-4710HQ 4 core CPU @ 2.5 GHz </a:t>
            </a:r>
            <a:r>
              <a:rPr lang="en-GB" sz="1600" b="1" dirty="0"/>
              <a:t>vs </a:t>
            </a:r>
            <a:r>
              <a:rPr lang="en-GB" sz="1600" b="1" dirty="0">
                <a:solidFill>
                  <a:srgbClr val="92D050"/>
                </a:solidFill>
              </a:rPr>
              <a:t>NVIDIA GeForce 840M GPU</a:t>
            </a:r>
            <a:br>
              <a:rPr lang="en-GB" sz="1600" b="1" dirty="0"/>
            </a:br>
            <a:r>
              <a:rPr lang="en-GB" sz="1600" b="1" dirty="0"/>
              <a:t>Generated Primary Rays 1280x720x100 = 92,160,000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9EEA1-ABBC-4C02-A15B-2BB6557F5E3D}"/>
              </a:ext>
            </a:extLst>
          </p:cNvPr>
          <p:cNvSpPr txBox="1"/>
          <p:nvPr/>
        </p:nvSpPr>
        <p:spPr>
          <a:xfrm>
            <a:off x="469217" y="3939902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Reflection</a:t>
            </a:r>
            <a:br>
              <a:rPr lang="en-US" sz="1600" b="1" dirty="0"/>
            </a:br>
            <a:r>
              <a:rPr lang="en-US" sz="1600" b="1" dirty="0">
                <a:solidFill>
                  <a:srgbClr val="0070C0"/>
                </a:solidFill>
              </a:rPr>
              <a:t>CPU 134.914s</a:t>
            </a:r>
            <a:br>
              <a:rPr lang="en-US" sz="1600" b="1" dirty="0"/>
            </a:br>
            <a:r>
              <a:rPr lang="en-US" sz="1600" b="1" dirty="0">
                <a:solidFill>
                  <a:srgbClr val="48CD16"/>
                </a:solidFill>
              </a:rPr>
              <a:t>GPU 54.5759s</a:t>
            </a:r>
            <a:br>
              <a:rPr lang="en-US" sz="1600" b="1" dirty="0"/>
            </a:br>
            <a:r>
              <a:rPr lang="en-US" sz="1600" b="1" dirty="0"/>
              <a:t>Accelerated by </a:t>
            </a:r>
            <a:r>
              <a:rPr lang="en-US" sz="1600" b="1" dirty="0">
                <a:solidFill>
                  <a:srgbClr val="D00030"/>
                </a:solidFill>
              </a:rPr>
              <a:t>x2.472</a:t>
            </a:r>
            <a:endParaRPr lang="en-GB" sz="1600" b="1" dirty="0">
              <a:solidFill>
                <a:srgbClr val="D000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ADFBC-C166-4A4F-B16B-0FAA53EE3A3A}"/>
              </a:ext>
            </a:extLst>
          </p:cNvPr>
          <p:cNvSpPr txBox="1"/>
          <p:nvPr/>
        </p:nvSpPr>
        <p:spPr>
          <a:xfrm>
            <a:off x="5002375" y="3965019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Refraction</a:t>
            </a:r>
            <a:br>
              <a:rPr lang="en-US" sz="1600" b="1" dirty="0"/>
            </a:br>
            <a:r>
              <a:rPr lang="en-US" sz="1600" b="1" dirty="0">
                <a:solidFill>
                  <a:srgbClr val="0070C0"/>
                </a:solidFill>
              </a:rPr>
              <a:t>CPU 166.105s</a:t>
            </a:r>
            <a:br>
              <a:rPr lang="en-US" sz="1600" b="1" dirty="0"/>
            </a:br>
            <a:r>
              <a:rPr lang="en-US" sz="1600" b="1" dirty="0">
                <a:solidFill>
                  <a:srgbClr val="48CD16"/>
                </a:solidFill>
              </a:rPr>
              <a:t>GPU 56.465s</a:t>
            </a:r>
            <a:br>
              <a:rPr lang="en-US" sz="1600" b="1" dirty="0"/>
            </a:br>
            <a:r>
              <a:rPr lang="en-US" sz="1600" b="1" dirty="0"/>
              <a:t>Accelerated by </a:t>
            </a:r>
            <a:r>
              <a:rPr lang="en-US" sz="1600" b="1" dirty="0">
                <a:solidFill>
                  <a:srgbClr val="D00030"/>
                </a:solidFill>
              </a:rPr>
              <a:t>x2.942</a:t>
            </a:r>
            <a:endParaRPr lang="en-GB" sz="1600" b="1" dirty="0">
              <a:solidFill>
                <a:srgbClr val="D00030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3FA40E-717D-4FA6-B661-986182A0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3" y="1923678"/>
            <a:ext cx="3961456" cy="1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6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C855B-046A-4D87-B276-BBC8B876E85E}"/>
              </a:ext>
            </a:extLst>
          </p:cNvPr>
          <p:cNvSpPr txBox="1"/>
          <p:nvPr/>
        </p:nvSpPr>
        <p:spPr>
          <a:xfrm>
            <a:off x="0" y="83573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Rendering an HD image (resolution 1280x720) with 50 depth per pixel in </a:t>
            </a:r>
            <a:br>
              <a:rPr lang="en-GB" sz="1600" b="1" dirty="0"/>
            </a:br>
            <a:r>
              <a:rPr lang="en-GB" sz="1600" b="1" dirty="0">
                <a:solidFill>
                  <a:schemeClr val="accent1"/>
                </a:solidFill>
              </a:rPr>
              <a:t>Intel i7-4710HQ 4 core CPU @ 2.5 GHz </a:t>
            </a:r>
            <a:r>
              <a:rPr lang="en-GB" sz="1600" b="1" dirty="0"/>
              <a:t>vs </a:t>
            </a:r>
            <a:r>
              <a:rPr lang="en-GB" sz="1600" b="1" dirty="0">
                <a:solidFill>
                  <a:srgbClr val="92D050"/>
                </a:solidFill>
              </a:rPr>
              <a:t>NVIDIA GeForce 840M GPU</a:t>
            </a:r>
            <a:br>
              <a:rPr lang="en-GB" sz="1600" b="1" dirty="0"/>
            </a:br>
            <a:r>
              <a:rPr lang="en-GB" sz="1600" b="1" dirty="0"/>
              <a:t>Generated Primary Rays 1280x720x100 = 92,160,000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9EEA1-ABBC-4C02-A15B-2BB6557F5E3D}"/>
              </a:ext>
            </a:extLst>
          </p:cNvPr>
          <p:cNvSpPr txBox="1"/>
          <p:nvPr/>
        </p:nvSpPr>
        <p:spPr>
          <a:xfrm>
            <a:off x="469217" y="3723878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Defocus Blur</a:t>
            </a:r>
          </a:p>
          <a:p>
            <a:pPr algn="ctr"/>
            <a:r>
              <a:rPr lang="en-US" sz="1600" b="1" dirty="0"/>
              <a:t>(100 samples)</a:t>
            </a:r>
            <a:br>
              <a:rPr lang="en-US" sz="1600" b="1" dirty="0"/>
            </a:br>
            <a:r>
              <a:rPr lang="en-US" sz="1600" b="1" dirty="0">
                <a:solidFill>
                  <a:srgbClr val="0070C0"/>
                </a:solidFill>
              </a:rPr>
              <a:t>CPU 169.553s</a:t>
            </a:r>
            <a:br>
              <a:rPr lang="en-US" sz="1600" b="1" dirty="0"/>
            </a:br>
            <a:r>
              <a:rPr lang="en-US" sz="1600" b="1" dirty="0">
                <a:solidFill>
                  <a:srgbClr val="48CD16"/>
                </a:solidFill>
              </a:rPr>
              <a:t>GPU 54.933s</a:t>
            </a:r>
            <a:br>
              <a:rPr lang="en-US" sz="1600" b="1" dirty="0"/>
            </a:br>
            <a:r>
              <a:rPr lang="en-US" sz="1600" b="1" dirty="0"/>
              <a:t>Accelerated by </a:t>
            </a:r>
            <a:r>
              <a:rPr lang="en-US" sz="1600" b="1" dirty="0">
                <a:solidFill>
                  <a:srgbClr val="D00030"/>
                </a:solidFill>
              </a:rPr>
              <a:t>x3.087</a:t>
            </a:r>
            <a:br>
              <a:rPr lang="en-US" sz="1600" b="1" dirty="0">
                <a:solidFill>
                  <a:srgbClr val="D00030"/>
                </a:solidFill>
              </a:rPr>
            </a:b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ADFBC-C166-4A4F-B16B-0FAA53EE3A3A}"/>
              </a:ext>
            </a:extLst>
          </p:cNvPr>
          <p:cNvSpPr txBox="1"/>
          <p:nvPr/>
        </p:nvSpPr>
        <p:spPr>
          <a:xfrm>
            <a:off x="5002375" y="3723878"/>
            <a:ext cx="3672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Motion Blur</a:t>
            </a:r>
            <a:br>
              <a:rPr lang="en-US" sz="1600" b="1" dirty="0"/>
            </a:br>
            <a:r>
              <a:rPr lang="en-US" sz="1600" b="1" dirty="0"/>
              <a:t>(10 samples)</a:t>
            </a:r>
            <a:br>
              <a:rPr lang="en-US" sz="1600" b="1" dirty="0"/>
            </a:br>
            <a:r>
              <a:rPr lang="en-US" sz="1600" b="1" dirty="0">
                <a:solidFill>
                  <a:srgbClr val="0070C0"/>
                </a:solidFill>
              </a:rPr>
              <a:t>CPU 551.695s</a:t>
            </a:r>
            <a:br>
              <a:rPr lang="en-US" sz="1600" b="1" dirty="0"/>
            </a:br>
            <a:r>
              <a:rPr lang="en-US" sz="1600" b="1" dirty="0">
                <a:solidFill>
                  <a:srgbClr val="48CD16"/>
                </a:solidFill>
              </a:rPr>
              <a:t>GPU 25.790s</a:t>
            </a:r>
            <a:br>
              <a:rPr lang="en-US" sz="1600" b="1" dirty="0"/>
            </a:br>
            <a:r>
              <a:rPr lang="en-US" sz="1600" b="1" dirty="0"/>
              <a:t>Accelerated by </a:t>
            </a:r>
            <a:r>
              <a:rPr lang="en-US" sz="1600" b="1" dirty="0">
                <a:solidFill>
                  <a:srgbClr val="D00030"/>
                </a:solidFill>
              </a:rPr>
              <a:t>x21.391</a:t>
            </a:r>
            <a:endParaRPr lang="en-GB" sz="1600" b="1" dirty="0">
              <a:solidFill>
                <a:srgbClr val="D00030"/>
              </a:solidFill>
            </a:endParaRPr>
          </a:p>
        </p:txBody>
      </p:sp>
      <p:pic>
        <p:nvPicPr>
          <p:cNvPr id="8" name="Picture 8" descr="chapter12">
            <a:extLst>
              <a:ext uri="{FF2B5EF4-FFF2-40B4-BE49-F238E27FC236}">
                <a16:creationId xmlns:a16="http://schemas.microsoft.com/office/drawing/2014/main" id="{9E0D1DAE-8AE5-4CC2-893C-D4145EC8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52" y="1707654"/>
            <a:ext cx="3955129" cy="198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apter11">
            <a:extLst>
              <a:ext uri="{FF2B5EF4-FFF2-40B4-BE49-F238E27FC236}">
                <a16:creationId xmlns:a16="http://schemas.microsoft.com/office/drawing/2014/main" id="{2A09F6A4-B430-4AAC-AFBD-941E26A9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0" y="1707654"/>
            <a:ext cx="3955129" cy="1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866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 of Improvement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2777556D-F710-4EC1-8CF3-E19DB6C3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42466"/>
            <a:ext cx="3621088" cy="429183"/>
          </a:xfrm>
        </p:spPr>
        <p:txBody>
          <a:bodyPr/>
          <a:lstStyle/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Realtime Raytracing</a:t>
            </a:r>
          </a:p>
          <a:p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aytracing won't render your old GPU obsolete, it could have a second life  as an AI co-processor | PCGamesN">
            <a:extLst>
              <a:ext uri="{FF2B5EF4-FFF2-40B4-BE49-F238E27FC236}">
                <a16:creationId xmlns:a16="http://schemas.microsoft.com/office/drawing/2014/main" id="{83B7CC8E-669C-49C4-99C5-D62423FF41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13" y="1039589"/>
            <a:ext cx="3072339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to virtual reality (VR/AR/MR) | EPALE">
            <a:extLst>
              <a:ext uri="{FF2B5EF4-FFF2-40B4-BE49-F238E27FC236}">
                <a16:creationId xmlns:a16="http://schemas.microsoft.com/office/drawing/2014/main" id="{19758A75-23EC-4729-A57F-964553723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5233814" y="3042667"/>
            <a:ext cx="307233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A03140-B49F-497F-8664-E57EA7C83649}"/>
              </a:ext>
            </a:extLst>
          </p:cNvPr>
          <p:cNvSpPr txBox="1">
            <a:spLocks/>
          </p:cNvSpPr>
          <p:nvPr/>
        </p:nvSpPr>
        <p:spPr bwMode="auto">
          <a:xfrm>
            <a:off x="395536" y="3040683"/>
            <a:ext cx="362108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Georgia" panose="02040502050405020303" pitchFamily="18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Raytracing for VR</a:t>
            </a:r>
            <a:br>
              <a:rPr lang="en-CA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800" dirty="0">
                <a:latin typeface="Arial" panose="020B0604020202020204" pitchFamily="34" charset="0"/>
                <a:cs typeface="Arial" panose="020B0604020202020204" pitchFamily="34" charset="0"/>
              </a:rPr>
              <a:t>Sivakumaran Gowthaman, Kamalakkannan Kamalavasan, Ratnasegar Natheesan, Kathirgamaraja Pradeep, Sivakaneshan Aravinth and Ajith Pasqual, </a:t>
            </a:r>
            <a:r>
              <a:rPr lang="en-CA" sz="800" b="1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GB" sz="8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FPGA IP for Real-time 4K HDR Image Decoding in VR Devices</a:t>
            </a:r>
            <a:r>
              <a:rPr lang="en-GB" sz="800" b="1" dirty="0"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GB" sz="800" dirty="0">
                <a:latin typeface="Arial" panose="020B0604020202020204" pitchFamily="34" charset="0"/>
                <a:cs typeface="Arial" panose="020B0604020202020204" pitchFamily="34" charset="0"/>
              </a:rPr>
              <a:t>2019 IEEE 10th LASCAS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B5CD7-1B34-478D-AD99-A806049E267F}"/>
              </a:ext>
            </a:extLst>
          </p:cNvPr>
          <p:cNvSpPr txBox="1"/>
          <p:nvPr/>
        </p:nvSpPr>
        <p:spPr>
          <a:xfrm>
            <a:off x="5139829" y="2767781"/>
            <a:ext cx="2016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©  Nvidia</a:t>
            </a:r>
            <a:endParaRPr lang="en-GB" sz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ECE0-A7DC-4172-9632-6382D8E38729}"/>
              </a:ext>
            </a:extLst>
          </p:cNvPr>
          <p:cNvSpPr txBox="1"/>
          <p:nvPr/>
        </p:nvSpPr>
        <p:spPr>
          <a:xfrm>
            <a:off x="5148064" y="4770859"/>
            <a:ext cx="2016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© Wikipedia 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49783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2777556D-F710-4EC1-8CF3-E19DB6C3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7574"/>
            <a:ext cx="8928992" cy="3744416"/>
          </a:xfrm>
        </p:spPr>
        <p:txBody>
          <a:bodyPr/>
          <a:lstStyle/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Raytracing is superior in photorealistic rendering than Rasterization? Yes / No</a:t>
            </a:r>
          </a:p>
          <a:p>
            <a:pPr marL="0" indent="0">
              <a:buNone/>
            </a:pPr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Bounding Volume Hierarchy (BVH) is a spatial subdivision acceleration technique? Yes / No</a:t>
            </a:r>
          </a:p>
          <a:p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 this project, stack based shading function is converted to stack-less function using iteration? Yes / No</a:t>
            </a:r>
          </a:p>
          <a:p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1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Avatar 2 – Everything You Need To Know About James Cameron's Sequels |  Movies | Empire">
            <a:extLst>
              <a:ext uri="{FF2B5EF4-FFF2-40B4-BE49-F238E27FC236}">
                <a16:creationId xmlns:a16="http://schemas.microsoft.com/office/drawing/2014/main" id="{B85B5A16-F0E0-4D84-971A-A1AC5CCE8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92"/>
          <a:stretch/>
        </p:blipFill>
        <p:spPr bwMode="auto">
          <a:xfrm flipH="1">
            <a:off x="0" y="680469"/>
            <a:ext cx="9178110" cy="4339553"/>
          </a:xfrm>
          <a:prstGeom prst="rect">
            <a:avLst/>
          </a:prstGeom>
          <a:noFill/>
        </p:spPr>
      </p:pic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2777556D-F710-4EC1-8CF3-E19DB6C3F55F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073820">
            <a:off x="4897813" y="1303745"/>
            <a:ext cx="8229600" cy="396044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Raytracing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Parallel Implementation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Acceleration Structure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Stack-less Implementation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Performance Comparison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Areas of Improvement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CA" altLang="en-US" sz="2400" b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2050" name="Picture 2" descr="Coco Movie Review (2017) | Remember the Forgotten | Straight From a Movie">
            <a:extLst>
              <a:ext uri="{FF2B5EF4-FFF2-40B4-BE49-F238E27FC236}">
                <a16:creationId xmlns:a16="http://schemas.microsoft.com/office/drawing/2014/main" id="{8DF2EC8E-8146-45E5-BFF1-BBA45EBDF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1"/>
          <a:stretch/>
        </p:blipFill>
        <p:spPr bwMode="auto">
          <a:xfrm>
            <a:off x="0" y="699543"/>
            <a:ext cx="914400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C3170-10E1-4EA5-814B-904A0246AE11}"/>
              </a:ext>
            </a:extLst>
          </p:cNvPr>
          <p:cNvSpPr txBox="1"/>
          <p:nvPr/>
        </p:nvSpPr>
        <p:spPr>
          <a:xfrm>
            <a:off x="-36512" y="4803998"/>
            <a:ext cx="20162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solidFill>
                  <a:schemeClr val="bg1"/>
                </a:solidFill>
              </a:rPr>
              <a:t>Coco </a:t>
            </a:r>
            <a:r>
              <a:rPr lang="en-US" sz="600" dirty="0">
                <a:solidFill>
                  <a:schemeClr val="bg1"/>
                </a:solidFill>
              </a:rPr>
              <a:t>© Walt Disney Pictures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7AF9A3A4-A938-4E53-97FF-3C8C42CD504F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5464" y="1235621"/>
            <a:ext cx="2456536" cy="15430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7D3D8-90C5-4BB2-BA6E-3F9F500A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704649"/>
            <a:ext cx="8712968" cy="572641"/>
          </a:xfrm>
        </p:spPr>
        <p:txBody>
          <a:bodyPr/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Rasterization: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Low computation demand, Inferior photorealistic render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85CF31-B209-40B7-896C-8F7630B298C2}"/>
              </a:ext>
            </a:extLst>
          </p:cNvPr>
          <p:cNvSpPr txBox="1">
            <a:spLocks/>
          </p:cNvSpPr>
          <p:nvPr/>
        </p:nvSpPr>
        <p:spPr bwMode="auto">
          <a:xfrm>
            <a:off x="971600" y="-92546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Montserrat" panose="00000800000000000000" pitchFamily="50" charset="0"/>
                <a:ea typeface="ＭＳ Ｐゴシック" panose="020B0600070205080204" pitchFamily="34" charset="-128"/>
                <a:cs typeface="Montserrat" panose="00000800000000000000" pitchFamily="50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Rendering Techniques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42AEA-6401-4FC3-95C6-C9FE83CD1BF5}"/>
              </a:ext>
            </a:extLst>
          </p:cNvPr>
          <p:cNvSpPr/>
          <p:nvPr/>
        </p:nvSpPr>
        <p:spPr>
          <a:xfrm>
            <a:off x="3775123" y="1472581"/>
            <a:ext cx="1152128" cy="6149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the closest point (Z-buffer)</a:t>
            </a:r>
            <a:endParaRPr lang="en-GB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264B01-FD94-46FF-BF15-9DB53360813C}"/>
              </a:ext>
            </a:extLst>
          </p:cNvPr>
          <p:cNvSpPr txBox="1">
            <a:spLocks/>
          </p:cNvSpPr>
          <p:nvPr/>
        </p:nvSpPr>
        <p:spPr bwMode="auto">
          <a:xfrm>
            <a:off x="323528" y="3022641"/>
            <a:ext cx="8712968" cy="57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Montserrat" panose="00000800000000000000" pitchFamily="50" charset="0"/>
                <a:ea typeface="ＭＳ Ｐゴシック" panose="020B0600070205080204" pitchFamily="34" charset="-128"/>
                <a:cs typeface="Montserrat" panose="00000800000000000000" pitchFamily="50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Montserrat" pitchFamily="50" charset="0"/>
                <a:ea typeface="ＭＳ Ｐゴシック" panose="020B0600070205080204" pitchFamily="34" charset="-128"/>
                <a:cs typeface="Montserrat" pitchFamily="50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Raytracing: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 computation demand, Superior photorealistic render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19458-F2AC-4EB3-9B9C-C278EE3632DF}"/>
              </a:ext>
            </a:extLst>
          </p:cNvPr>
          <p:cNvGrpSpPr/>
          <p:nvPr/>
        </p:nvGrpSpPr>
        <p:grpSpPr>
          <a:xfrm>
            <a:off x="282871" y="1406774"/>
            <a:ext cx="1826868" cy="1447777"/>
            <a:chOff x="3524894" y="990997"/>
            <a:chExt cx="1826868" cy="1447777"/>
          </a:xfrm>
        </p:grpSpPr>
        <p:pic>
          <p:nvPicPr>
            <p:cNvPr id="24580" name="Picture 4">
              <a:extLst>
                <a:ext uri="{FF2B5EF4-FFF2-40B4-BE49-F238E27FC236}">
                  <a16:creationId xmlns:a16="http://schemas.microsoft.com/office/drawing/2014/main" id="{16FE777E-FF66-4FAB-BF34-106D3CCCA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446" y="990997"/>
              <a:ext cx="1573764" cy="1432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58CB7C-00FF-4761-A293-436829452C7D}"/>
                </a:ext>
              </a:extLst>
            </p:cNvPr>
            <p:cNvSpPr/>
            <p:nvPr/>
          </p:nvSpPr>
          <p:spPr>
            <a:xfrm>
              <a:off x="3524894" y="2283718"/>
              <a:ext cx="1826868" cy="15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FD84F-21D7-45C2-ADA0-DFAE81217F14}"/>
              </a:ext>
            </a:extLst>
          </p:cNvPr>
          <p:cNvSpPr/>
          <p:nvPr/>
        </p:nvSpPr>
        <p:spPr>
          <a:xfrm>
            <a:off x="7514383" y="2345593"/>
            <a:ext cx="993675" cy="77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4DCC96-F852-4692-B003-DC7DCA5DC4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88" t="27600" r="18502" b="12200"/>
          <a:stretch/>
        </p:blipFill>
        <p:spPr>
          <a:xfrm>
            <a:off x="5007452" y="1127152"/>
            <a:ext cx="4029044" cy="1991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F61D75-49B9-4716-B05B-E425B3C949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13" t="24833" r="23601" b="13699"/>
          <a:stretch/>
        </p:blipFill>
        <p:spPr>
          <a:xfrm>
            <a:off x="3136821" y="3593703"/>
            <a:ext cx="2428732" cy="14308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D044DDA-DB30-4D29-8790-55794242FA55}"/>
              </a:ext>
            </a:extLst>
          </p:cNvPr>
          <p:cNvSpPr/>
          <p:nvPr/>
        </p:nvSpPr>
        <p:spPr>
          <a:xfrm>
            <a:off x="3567091" y="2661608"/>
            <a:ext cx="1085110" cy="230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03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Raytracing Pipeline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3752EC1-24E6-4F46-9B7E-97F79FBF0A4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775013"/>
            <a:ext cx="21425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FF456FB-0A9F-47DC-A3BD-1B3DFEB13C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47" y="2859782"/>
            <a:ext cx="218013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E2FA3B0-367E-49AD-B5E5-CE6CDD77DC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96" y="3147814"/>
            <a:ext cx="2508692" cy="18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129313B-47B1-4E1D-9B93-C7C0A13C6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2"/>
          <a:stretch/>
        </p:blipFill>
        <p:spPr bwMode="auto">
          <a:xfrm flipH="1">
            <a:off x="831380" y="843558"/>
            <a:ext cx="270881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B4604-EF7F-4143-BE75-518439C4621C}"/>
              </a:ext>
            </a:extLst>
          </p:cNvPr>
          <p:cNvSpPr/>
          <p:nvPr/>
        </p:nvSpPr>
        <p:spPr>
          <a:xfrm>
            <a:off x="2867502" y="987574"/>
            <a:ext cx="84040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origin</a:t>
            </a:r>
            <a:endParaRPr lang="en-GB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8367593-432B-4534-9024-D3DC4E462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9" t="95659"/>
          <a:stretch/>
        </p:blipFill>
        <p:spPr bwMode="auto">
          <a:xfrm>
            <a:off x="0" y="4886223"/>
            <a:ext cx="969790" cy="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E9F4B2-FC46-44B9-964E-001A885563D7}"/>
              </a:ext>
            </a:extLst>
          </p:cNvPr>
          <p:cNvSpPr/>
          <p:nvPr/>
        </p:nvSpPr>
        <p:spPr>
          <a:xfrm>
            <a:off x="1763688" y="2211710"/>
            <a:ext cx="504056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 hit</a:t>
            </a:r>
            <a:endParaRPr lang="en-GB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D3EC32-1DE7-450A-A35F-5E7C740DE631}"/>
              </a:ext>
            </a:extLst>
          </p:cNvPr>
          <p:cNvSpPr/>
          <p:nvPr/>
        </p:nvSpPr>
        <p:spPr>
          <a:xfrm>
            <a:off x="782386" y="1419622"/>
            <a:ext cx="618316" cy="180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 miss</a:t>
            </a:r>
            <a:endParaRPr lang="en-GB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782F06-644C-4958-B19F-DC9863C3F972}"/>
              </a:ext>
            </a:extLst>
          </p:cNvPr>
          <p:cNvSpPr/>
          <p:nvPr/>
        </p:nvSpPr>
        <p:spPr>
          <a:xfrm>
            <a:off x="3707904" y="1851670"/>
            <a:ext cx="1656184" cy="144016"/>
          </a:xfrm>
          <a:prstGeom prst="rightArrow">
            <a:avLst>
              <a:gd name="adj1" fmla="val 50000"/>
              <a:gd name="adj2" fmla="val 142594"/>
            </a:avLst>
          </a:prstGeom>
          <a:solidFill>
            <a:srgbClr val="D000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ECDC43-65A4-4FD4-B928-D8E618CC646E}"/>
              </a:ext>
            </a:extLst>
          </p:cNvPr>
          <p:cNvSpPr/>
          <p:nvPr/>
        </p:nvSpPr>
        <p:spPr>
          <a:xfrm rot="10800000">
            <a:off x="3707904" y="3939902"/>
            <a:ext cx="1656184" cy="144016"/>
          </a:xfrm>
          <a:prstGeom prst="rightArrow">
            <a:avLst>
              <a:gd name="adj1" fmla="val 50000"/>
              <a:gd name="adj2" fmla="val 142594"/>
            </a:avLst>
          </a:prstGeom>
          <a:solidFill>
            <a:srgbClr val="D000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E372A3F-6B0C-48F6-BD71-1CB0F3492509}"/>
              </a:ext>
            </a:extLst>
          </p:cNvPr>
          <p:cNvSpPr/>
          <p:nvPr/>
        </p:nvSpPr>
        <p:spPr>
          <a:xfrm rot="5400000">
            <a:off x="4910882" y="2952948"/>
            <a:ext cx="1194444" cy="144016"/>
          </a:xfrm>
          <a:prstGeom prst="rightArrow">
            <a:avLst>
              <a:gd name="adj1" fmla="val 50000"/>
              <a:gd name="adj2" fmla="val 142594"/>
            </a:avLst>
          </a:prstGeom>
          <a:solidFill>
            <a:srgbClr val="D000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15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 Surface Intersection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EA2291B-2833-4696-A518-D291E2CB3B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77732"/>
            <a:ext cx="2281436" cy="226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B28B5CB-7E1F-44A4-B471-1A2EE1B8AD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167786"/>
            <a:ext cx="2592288" cy="21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D1F31F6-F9E1-4B44-82CD-027B0229B6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995686"/>
            <a:ext cx="2354726" cy="23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32FFDC-AAF8-464A-9C78-EEEDEF884911}"/>
              </a:ext>
            </a:extLst>
          </p:cNvPr>
          <p:cNvSpPr/>
          <p:nvPr/>
        </p:nvSpPr>
        <p:spPr>
          <a:xfrm>
            <a:off x="1322004" y="4299942"/>
            <a:ext cx="121095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B3531-EF11-4BFD-9FE8-1B01B200843A}"/>
              </a:ext>
            </a:extLst>
          </p:cNvPr>
          <p:cNvSpPr/>
          <p:nvPr/>
        </p:nvSpPr>
        <p:spPr>
          <a:xfrm>
            <a:off x="4067944" y="4155926"/>
            <a:ext cx="121095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E5B6B9-8A2F-46A7-8FD7-A11F6A46CF35}"/>
              </a:ext>
            </a:extLst>
          </p:cNvPr>
          <p:cNvSpPr/>
          <p:nvPr/>
        </p:nvSpPr>
        <p:spPr>
          <a:xfrm>
            <a:off x="6228184" y="4227934"/>
            <a:ext cx="1210952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113A9211-349B-41AF-8F04-83DAACCAF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9" t="95659"/>
          <a:stretch/>
        </p:blipFill>
        <p:spPr bwMode="auto">
          <a:xfrm>
            <a:off x="0" y="4886223"/>
            <a:ext cx="969790" cy="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0F946-0A58-4503-A95A-FC7E323CCE57}"/>
              </a:ext>
            </a:extLst>
          </p:cNvPr>
          <p:cNvSpPr txBox="1"/>
          <p:nvPr/>
        </p:nvSpPr>
        <p:spPr>
          <a:xfrm>
            <a:off x="1292445" y="1131590"/>
            <a:ext cx="2847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Optical Properties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5ABCD-00A6-4E60-8F81-CA61B9CDABC3}"/>
              </a:ext>
            </a:extLst>
          </p:cNvPr>
          <p:cNvSpPr txBox="1"/>
          <p:nvPr/>
        </p:nvSpPr>
        <p:spPr>
          <a:xfrm>
            <a:off x="5580112" y="1131590"/>
            <a:ext cx="356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Geometrical 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60DB58-5776-4D19-BFA1-20BED3BB9AD2}"/>
              </a:ext>
            </a:extLst>
          </p:cNvPr>
          <p:cNvSpPr/>
          <p:nvPr/>
        </p:nvSpPr>
        <p:spPr>
          <a:xfrm>
            <a:off x="5481816" y="699543"/>
            <a:ext cx="98296" cy="4375424"/>
          </a:xfrm>
          <a:prstGeom prst="rect">
            <a:avLst/>
          </a:prstGeom>
          <a:solidFill>
            <a:srgbClr val="D000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61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Shading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872670C-C56D-4439-9BE7-A374A79EE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9F0C6EA-E2B7-4650-BD19-1EE87B40A92B}"/>
              </a:ext>
            </a:extLst>
          </p:cNvPr>
          <p:cNvSpPr/>
          <p:nvPr/>
        </p:nvSpPr>
        <p:spPr>
          <a:xfrm>
            <a:off x="8100392" y="2787774"/>
            <a:ext cx="576064" cy="534119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97C8F6F-5F97-4442-A131-7B3ADA833147}"/>
              </a:ext>
            </a:extLst>
          </p:cNvPr>
          <p:cNvSpPr/>
          <p:nvPr/>
        </p:nvSpPr>
        <p:spPr>
          <a:xfrm>
            <a:off x="7172671" y="1771278"/>
            <a:ext cx="504056" cy="648072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C6D0F73-F853-4110-AC35-AA7DFC3F5857}"/>
              </a:ext>
            </a:extLst>
          </p:cNvPr>
          <p:cNvSpPr/>
          <p:nvPr/>
        </p:nvSpPr>
        <p:spPr>
          <a:xfrm>
            <a:off x="7068851" y="3666776"/>
            <a:ext cx="711696" cy="648072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47CF9-5C98-4D2B-9E23-79972E745F2B}"/>
              </a:ext>
            </a:extLst>
          </p:cNvPr>
          <p:cNvSpPr txBox="1"/>
          <p:nvPr/>
        </p:nvSpPr>
        <p:spPr>
          <a:xfrm>
            <a:off x="548225" y="1694294"/>
            <a:ext cx="4959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//sequential recursive call</a:t>
            </a:r>
            <a:br>
              <a:rPr lang="en-GB" sz="1200" dirty="0"/>
            </a:br>
            <a:r>
              <a:rPr lang="en-GB" sz="1200" dirty="0"/>
              <a:t>color </a:t>
            </a:r>
            <a:r>
              <a:rPr lang="en-GB" sz="1200" b="1" dirty="0"/>
              <a:t>shade</a:t>
            </a:r>
            <a:r>
              <a:rPr lang="en-GB" sz="1200" dirty="0"/>
              <a:t>(const ray&amp; r, const hittable&amp; world, int depth) {</a:t>
            </a:r>
          </a:p>
          <a:p>
            <a:r>
              <a:rPr lang="en-GB" sz="1200" dirty="0"/>
              <a:t>    hit_record rec;</a:t>
            </a:r>
          </a:p>
          <a:p>
            <a:r>
              <a:rPr lang="en-GB" sz="1200" dirty="0"/>
              <a:t>    if (depth &lt;= 0)</a:t>
            </a:r>
          </a:p>
          <a:p>
            <a:r>
              <a:rPr lang="en-GB" sz="1200" dirty="0"/>
              <a:t>        return color(0,0,0);</a:t>
            </a:r>
          </a:p>
          <a:p>
            <a:r>
              <a:rPr lang="en-GB" sz="1200" dirty="0"/>
              <a:t>    if (world.hit(r, 0.001, infinity, rec)) {</a:t>
            </a:r>
          </a:p>
          <a:p>
            <a:r>
              <a:rPr lang="en-GB" sz="1200" dirty="0"/>
              <a:t>        ray scattered;</a:t>
            </a:r>
          </a:p>
          <a:p>
            <a:r>
              <a:rPr lang="en-GB" sz="1200" dirty="0"/>
              <a:t>        color attenuation;</a:t>
            </a:r>
          </a:p>
          <a:p>
            <a:r>
              <a:rPr lang="en-GB" sz="1200" dirty="0"/>
              <a:t>        if (rec.mat_ptr-&gt;scatter(r, rec, attenuation, scattered))</a:t>
            </a:r>
          </a:p>
          <a:p>
            <a:r>
              <a:rPr lang="en-GB" sz="1200" dirty="0"/>
              <a:t>            return attenuation * </a:t>
            </a:r>
            <a:r>
              <a:rPr lang="en-GB" sz="1200" b="1" dirty="0"/>
              <a:t>shade</a:t>
            </a:r>
            <a:r>
              <a:rPr lang="en-GB" sz="1200" dirty="0"/>
              <a:t>(scattered, world, depth-1);</a:t>
            </a:r>
          </a:p>
          <a:p>
            <a:r>
              <a:rPr lang="en-GB" sz="1200" dirty="0"/>
              <a:t>        return color(0,0,0);</a:t>
            </a:r>
          </a:p>
          <a:p>
            <a:r>
              <a:rPr lang="en-GB" sz="1200" dirty="0"/>
              <a:t>    }</a:t>
            </a:r>
          </a:p>
          <a:p>
            <a:r>
              <a:rPr lang="en-GB" sz="1200" dirty="0"/>
              <a:t>    return color(0,0,0);</a:t>
            </a:r>
          </a:p>
          <a:p>
            <a:r>
              <a:rPr lang="en-GB" sz="1200" dirty="0"/>
              <a:t>}</a:t>
            </a:r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BA300293-A49C-4E9E-916E-C09EA07A0BED}"/>
              </a:ext>
            </a:extLst>
          </p:cNvPr>
          <p:cNvSpPr/>
          <p:nvPr/>
        </p:nvSpPr>
        <p:spPr>
          <a:xfrm>
            <a:off x="6302554" y="2557346"/>
            <a:ext cx="403498" cy="403498"/>
          </a:xfrm>
          <a:prstGeom prst="su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 descr="Video camera">
            <a:extLst>
              <a:ext uri="{FF2B5EF4-FFF2-40B4-BE49-F238E27FC236}">
                <a16:creationId xmlns:a16="http://schemas.microsoft.com/office/drawing/2014/main" id="{D5300F91-3081-4AAD-B95F-33F7CC25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2659">
            <a:off x="6357229" y="3004785"/>
            <a:ext cx="416354" cy="4163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07527-6E38-47AA-830D-2191C98EBA3C}"/>
              </a:ext>
            </a:extLst>
          </p:cNvPr>
          <p:cNvCxnSpPr>
            <a:cxnSpLocks/>
          </p:cNvCxnSpPr>
          <p:nvPr/>
        </p:nvCxnSpPr>
        <p:spPr>
          <a:xfrm>
            <a:off x="6665349" y="3376261"/>
            <a:ext cx="539976" cy="533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01DAF9-ABAD-4601-8392-CB9F4C9F2E2B}"/>
              </a:ext>
            </a:extLst>
          </p:cNvPr>
          <p:cNvCxnSpPr>
            <a:cxnSpLocks/>
          </p:cNvCxnSpPr>
          <p:nvPr/>
        </p:nvCxnSpPr>
        <p:spPr>
          <a:xfrm flipV="1">
            <a:off x="7177144" y="3115339"/>
            <a:ext cx="919318" cy="7836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D91681-8945-4EC0-A9A8-62E05EE7EA39}"/>
              </a:ext>
            </a:extLst>
          </p:cNvPr>
          <p:cNvCxnSpPr>
            <a:cxnSpLocks/>
          </p:cNvCxnSpPr>
          <p:nvPr/>
        </p:nvCxnSpPr>
        <p:spPr>
          <a:xfrm flipH="1" flipV="1">
            <a:off x="7177144" y="2249204"/>
            <a:ext cx="918943" cy="8549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9D7BD0-EECB-4624-BB2B-D90E4F2F1A6F}"/>
              </a:ext>
            </a:extLst>
          </p:cNvPr>
          <p:cNvCxnSpPr>
            <a:cxnSpLocks/>
          </p:cNvCxnSpPr>
          <p:nvPr/>
        </p:nvCxnSpPr>
        <p:spPr>
          <a:xfrm flipH="1">
            <a:off x="6665349" y="2249204"/>
            <a:ext cx="511797" cy="42749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2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 Implementation</a:t>
            </a:r>
          </a:p>
        </p:txBody>
      </p:sp>
      <p:pic>
        <p:nvPicPr>
          <p:cNvPr id="8" name="Picture 2" descr="Ray-Tracing Hardware | SpringerLink">
            <a:extLst>
              <a:ext uri="{FF2B5EF4-FFF2-40B4-BE49-F238E27FC236}">
                <a16:creationId xmlns:a16="http://schemas.microsoft.com/office/drawing/2014/main" id="{2C6426F1-5A13-4C1B-BA6A-0FE52329A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36364"/>
          <a:stretch/>
        </p:blipFill>
        <p:spPr bwMode="auto">
          <a:xfrm>
            <a:off x="2051720" y="771550"/>
            <a:ext cx="6201782" cy="11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Ray-Tracing Hardware | SpringerLink">
            <a:extLst>
              <a:ext uri="{FF2B5EF4-FFF2-40B4-BE49-F238E27FC236}">
                <a16:creationId xmlns:a16="http://schemas.microsoft.com/office/drawing/2014/main" id="{D06AA275-7CE4-47AB-9211-16A30368A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36364"/>
          <a:stretch/>
        </p:blipFill>
        <p:spPr bwMode="auto">
          <a:xfrm>
            <a:off x="2051720" y="1913839"/>
            <a:ext cx="6201782" cy="11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Ray-Tracing Hardware | SpringerLink">
            <a:extLst>
              <a:ext uri="{FF2B5EF4-FFF2-40B4-BE49-F238E27FC236}">
                <a16:creationId xmlns:a16="http://schemas.microsoft.com/office/drawing/2014/main" id="{C7893851-FAB4-462C-B416-0FA082814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 b="43612"/>
          <a:stretch/>
        </p:blipFill>
        <p:spPr bwMode="auto">
          <a:xfrm>
            <a:off x="2051720" y="3948335"/>
            <a:ext cx="620178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F436E5-0203-42EC-8FDB-DC1A580A6675}"/>
              </a:ext>
            </a:extLst>
          </p:cNvPr>
          <p:cNvSpPr/>
          <p:nvPr/>
        </p:nvSpPr>
        <p:spPr>
          <a:xfrm>
            <a:off x="1115616" y="1356047"/>
            <a:ext cx="837286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0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93FB3E-617C-4D30-9AFC-C4FFF1DFEA19}"/>
              </a:ext>
            </a:extLst>
          </p:cNvPr>
          <p:cNvSpPr/>
          <p:nvPr/>
        </p:nvSpPr>
        <p:spPr>
          <a:xfrm>
            <a:off x="1115616" y="2400163"/>
            <a:ext cx="837286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3622C-8406-4584-8452-808BB97DC601}"/>
              </a:ext>
            </a:extLst>
          </p:cNvPr>
          <p:cNvSpPr/>
          <p:nvPr/>
        </p:nvSpPr>
        <p:spPr>
          <a:xfrm>
            <a:off x="1115616" y="4524399"/>
            <a:ext cx="837286" cy="216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n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2569E-6AF3-4528-81CE-0B10288FDC3A}"/>
              </a:ext>
            </a:extLst>
          </p:cNvPr>
          <p:cNvCxnSpPr/>
          <p:nvPr/>
        </p:nvCxnSpPr>
        <p:spPr>
          <a:xfrm>
            <a:off x="2339752" y="322825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0EB5EC-F708-44B1-88D0-05C6840686FA}"/>
              </a:ext>
            </a:extLst>
          </p:cNvPr>
          <p:cNvCxnSpPr/>
          <p:nvPr/>
        </p:nvCxnSpPr>
        <p:spPr>
          <a:xfrm>
            <a:off x="2339752" y="338065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BF43F6-198D-4621-BB5C-248E4B77095D}"/>
              </a:ext>
            </a:extLst>
          </p:cNvPr>
          <p:cNvCxnSpPr/>
          <p:nvPr/>
        </p:nvCxnSpPr>
        <p:spPr>
          <a:xfrm>
            <a:off x="2339752" y="353305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2A738D-1D96-4610-8580-ABA84739C316}"/>
              </a:ext>
            </a:extLst>
          </p:cNvPr>
          <p:cNvCxnSpPr/>
          <p:nvPr/>
        </p:nvCxnSpPr>
        <p:spPr>
          <a:xfrm>
            <a:off x="2339752" y="364353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EE0456-6A27-4A55-869C-C6A0F53E3D25}"/>
              </a:ext>
            </a:extLst>
          </p:cNvPr>
          <p:cNvCxnSpPr/>
          <p:nvPr/>
        </p:nvCxnSpPr>
        <p:spPr>
          <a:xfrm>
            <a:off x="2339752" y="379593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05509B-1A8B-4771-BC1D-15171CFFA7E7}"/>
              </a:ext>
            </a:extLst>
          </p:cNvPr>
          <p:cNvCxnSpPr/>
          <p:nvPr/>
        </p:nvCxnSpPr>
        <p:spPr>
          <a:xfrm>
            <a:off x="2339752" y="3948335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405A1A-5F7B-47C6-AADE-48B6C09D1BFD}"/>
              </a:ext>
            </a:extLst>
          </p:cNvPr>
          <p:cNvCxnSpPr/>
          <p:nvPr/>
        </p:nvCxnSpPr>
        <p:spPr>
          <a:xfrm>
            <a:off x="2339752" y="3084239"/>
            <a:ext cx="5760640" cy="0"/>
          </a:xfrm>
          <a:prstGeom prst="line">
            <a:avLst/>
          </a:prstGeom>
          <a:ln>
            <a:solidFill>
              <a:srgbClr val="48CD16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0B52-9134-4909-BAA9-CA91DDD8FC84}"/>
              </a:ext>
            </a:extLst>
          </p:cNvPr>
          <p:cNvCxnSpPr>
            <a:cxnSpLocks/>
          </p:cNvCxnSpPr>
          <p:nvPr/>
        </p:nvCxnSpPr>
        <p:spPr>
          <a:xfrm>
            <a:off x="1187624" y="3084239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427DC2-FA13-4AAC-890F-17E849C12E8B}"/>
              </a:ext>
            </a:extLst>
          </p:cNvPr>
          <p:cNvCxnSpPr>
            <a:cxnSpLocks/>
          </p:cNvCxnSpPr>
          <p:nvPr/>
        </p:nvCxnSpPr>
        <p:spPr>
          <a:xfrm>
            <a:off x="1187624" y="3228255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E0EBAE-0897-4B53-A02D-F96B7BFC4735}"/>
              </a:ext>
            </a:extLst>
          </p:cNvPr>
          <p:cNvCxnSpPr>
            <a:cxnSpLocks/>
          </p:cNvCxnSpPr>
          <p:nvPr/>
        </p:nvCxnSpPr>
        <p:spPr>
          <a:xfrm>
            <a:off x="1187624" y="3372271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0559B9-A4B2-461A-BC15-B16754CFAF26}"/>
              </a:ext>
            </a:extLst>
          </p:cNvPr>
          <p:cNvCxnSpPr>
            <a:cxnSpLocks/>
          </p:cNvCxnSpPr>
          <p:nvPr/>
        </p:nvCxnSpPr>
        <p:spPr>
          <a:xfrm>
            <a:off x="1187624" y="3516287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1831B1-A8F4-4496-AE92-F106CC7DC747}"/>
              </a:ext>
            </a:extLst>
          </p:cNvPr>
          <p:cNvCxnSpPr>
            <a:cxnSpLocks/>
          </p:cNvCxnSpPr>
          <p:nvPr/>
        </p:nvCxnSpPr>
        <p:spPr>
          <a:xfrm>
            <a:off x="1187624" y="3660303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70276D9-93A4-46F5-96D0-78A3FDC104B0}"/>
              </a:ext>
            </a:extLst>
          </p:cNvPr>
          <p:cNvCxnSpPr>
            <a:cxnSpLocks/>
          </p:cNvCxnSpPr>
          <p:nvPr/>
        </p:nvCxnSpPr>
        <p:spPr>
          <a:xfrm>
            <a:off x="1187624" y="3804319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9FDE94-A4B1-4D6B-88BA-C8E6BDB1531A}"/>
              </a:ext>
            </a:extLst>
          </p:cNvPr>
          <p:cNvCxnSpPr>
            <a:cxnSpLocks/>
          </p:cNvCxnSpPr>
          <p:nvPr/>
        </p:nvCxnSpPr>
        <p:spPr>
          <a:xfrm>
            <a:off x="1187624" y="3948335"/>
            <a:ext cx="720080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C2ECD6F-9825-47D0-AB54-E585CCB1CDF0}"/>
              </a:ext>
            </a:extLst>
          </p:cNvPr>
          <p:cNvSpPr/>
          <p:nvPr/>
        </p:nvSpPr>
        <p:spPr>
          <a:xfrm>
            <a:off x="2987824" y="2390448"/>
            <a:ext cx="576064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0</a:t>
            </a:r>
            <a:endParaRPr lang="en-GB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E93E77-E28F-4660-B13C-603F1002F266}"/>
              </a:ext>
            </a:extLst>
          </p:cNvPr>
          <p:cNvSpPr/>
          <p:nvPr/>
        </p:nvSpPr>
        <p:spPr>
          <a:xfrm>
            <a:off x="2987824" y="2508175"/>
            <a:ext cx="576064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1</a:t>
            </a:r>
            <a:endParaRPr lang="en-GB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678FFE-0496-4D3B-BCB3-A1DF5F562344}"/>
              </a:ext>
            </a:extLst>
          </p:cNvPr>
          <p:cNvSpPr/>
          <p:nvPr/>
        </p:nvSpPr>
        <p:spPr>
          <a:xfrm>
            <a:off x="2987824" y="2796207"/>
            <a:ext cx="576064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n</a:t>
            </a:r>
            <a:endParaRPr lang="en-GB" sz="7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17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in Parallel Implementation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2777556D-F710-4EC1-8CF3-E19DB6C3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843558"/>
            <a:ext cx="4896544" cy="648072"/>
          </a:xfrm>
        </p:spPr>
        <p:txBody>
          <a:bodyPr/>
          <a:lstStyle/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Redundant ray-surface intersection</a:t>
            </a:r>
          </a:p>
        </p:txBody>
      </p:sp>
      <p:pic>
        <p:nvPicPr>
          <p:cNvPr id="1026" name="Picture 2" descr="What is ray tracing and how is it enabling real-time 3D graphics? -  Embedded.com">
            <a:extLst>
              <a:ext uri="{FF2B5EF4-FFF2-40B4-BE49-F238E27FC236}">
                <a16:creationId xmlns:a16="http://schemas.microsoft.com/office/drawing/2014/main" id="{5E8422B7-8143-4D3B-9497-EC484F6A9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t="37400" r="14300" b="8000"/>
          <a:stretch/>
        </p:blipFill>
        <p:spPr bwMode="auto">
          <a:xfrm>
            <a:off x="5724128" y="747182"/>
            <a:ext cx="3419872" cy="21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B7B504-6FAC-4812-90FC-18C8A5200836}"/>
              </a:ext>
            </a:extLst>
          </p:cNvPr>
          <p:cNvSpPr/>
          <p:nvPr/>
        </p:nvSpPr>
        <p:spPr>
          <a:xfrm rot="20065275">
            <a:off x="5606870" y="2026333"/>
            <a:ext cx="189995" cy="4320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D305898A-793A-49F6-BBCD-26E8A7C9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15520">
            <a:off x="5117859" y="1808784"/>
            <a:ext cx="669560" cy="669560"/>
          </a:xfrm>
          <a:prstGeom prst="rect">
            <a:avLst/>
          </a:prstGeom>
        </p:spPr>
      </p:pic>
      <p:pic>
        <p:nvPicPr>
          <p:cNvPr id="1030" name="Picture 6" descr="Understanding JavaScript Execution Context, Call Stack and Stack Overflow |  by Olusola Samuel | JavaScript In Plain English | Medium">
            <a:extLst>
              <a:ext uri="{FF2B5EF4-FFF2-40B4-BE49-F238E27FC236}">
                <a16:creationId xmlns:a16="http://schemas.microsoft.com/office/drawing/2014/main" id="{91538F44-87E3-42A1-9283-F9E68B89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16" y="2787774"/>
            <a:ext cx="3861454" cy="21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7F14FC-D702-43E3-9ED2-88A337B4F063}"/>
              </a:ext>
            </a:extLst>
          </p:cNvPr>
          <p:cNvSpPr txBox="1">
            <a:spLocks/>
          </p:cNvSpPr>
          <p:nvPr/>
        </p:nvSpPr>
        <p:spPr bwMode="auto">
          <a:xfrm>
            <a:off x="537776" y="3522424"/>
            <a:ext cx="48965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Georgia" panose="02040502050405020303" pitchFamily="18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GPU thread recursive calls - stack overflow</a:t>
            </a:r>
          </a:p>
        </p:txBody>
      </p:sp>
    </p:spTree>
    <p:extLst>
      <p:ext uri="{BB962C8B-B14F-4D97-AF65-F5344CB8AC3E}">
        <p14:creationId xmlns:p14="http://schemas.microsoft.com/office/powerpoint/2010/main" val="85109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C3369D8-A841-413E-923D-2BC20413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-92546"/>
            <a:ext cx="8229600" cy="857250"/>
          </a:xfrm>
        </p:spPr>
        <p:txBody>
          <a:bodyPr/>
          <a:lstStyle/>
          <a:p>
            <a:r>
              <a:rPr lang="en-CA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Acceleration Structures</a:t>
            </a:r>
          </a:p>
        </p:txBody>
      </p:sp>
      <p:pic>
        <p:nvPicPr>
          <p:cNvPr id="2050" name="Picture 2" descr="Acceleration Structures - ppt download">
            <a:extLst>
              <a:ext uri="{FF2B5EF4-FFF2-40B4-BE49-F238E27FC236}">
                <a16:creationId xmlns:a16="http://schemas.microsoft.com/office/drawing/2014/main" id="{6F783F6D-D624-4D33-AC51-9460A8BA6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8" t="60207" b="14793"/>
          <a:stretch/>
        </p:blipFill>
        <p:spPr bwMode="auto">
          <a:xfrm>
            <a:off x="4860032" y="851623"/>
            <a:ext cx="3913800" cy="14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4DD543-588B-4FF5-A668-36B75B71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843558"/>
            <a:ext cx="4896544" cy="648072"/>
          </a:xfrm>
        </p:spPr>
        <p:txBody>
          <a:bodyPr/>
          <a:lstStyle/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Spatial subdivision</a:t>
            </a:r>
          </a:p>
        </p:txBody>
      </p:sp>
      <p:pic>
        <p:nvPicPr>
          <p:cNvPr id="9" name="Picture 2" descr="Acceleration Structures - ppt download">
            <a:extLst>
              <a:ext uri="{FF2B5EF4-FFF2-40B4-BE49-F238E27FC236}">
                <a16:creationId xmlns:a16="http://schemas.microsoft.com/office/drawing/2014/main" id="{361A8A39-9E96-4D11-B90F-A336630F8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60207" r="54167" b="14793"/>
          <a:stretch/>
        </p:blipFill>
        <p:spPr bwMode="auto">
          <a:xfrm>
            <a:off x="4851500" y="2787774"/>
            <a:ext cx="3930864" cy="17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812B24-A8C3-4AD6-870C-855D8A34E454}"/>
              </a:ext>
            </a:extLst>
          </p:cNvPr>
          <p:cNvSpPr txBox="1">
            <a:spLocks/>
          </p:cNvSpPr>
          <p:nvPr/>
        </p:nvSpPr>
        <p:spPr bwMode="auto">
          <a:xfrm>
            <a:off x="607121" y="3147814"/>
            <a:ext cx="489654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Georgia" panose="02040502050405020303" pitchFamily="18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 subdivision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E04775-7DB5-4F25-AAD1-9E26FCA6E035}"/>
              </a:ext>
            </a:extLst>
          </p:cNvPr>
          <p:cNvSpPr/>
          <p:nvPr/>
        </p:nvSpPr>
        <p:spPr>
          <a:xfrm>
            <a:off x="5004048" y="2420888"/>
            <a:ext cx="1440160" cy="171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Flat: Uniform Grid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68FCD-4288-4FD9-A62E-5C9A35AD3B17}"/>
              </a:ext>
            </a:extLst>
          </p:cNvPr>
          <p:cNvSpPr/>
          <p:nvPr/>
        </p:nvSpPr>
        <p:spPr>
          <a:xfrm>
            <a:off x="7236296" y="2402566"/>
            <a:ext cx="1440160" cy="171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Hierarchical: KD-Tree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1E7EF-2678-4588-8F93-4564956BA477}"/>
              </a:ext>
            </a:extLst>
          </p:cNvPr>
          <p:cNvSpPr/>
          <p:nvPr/>
        </p:nvSpPr>
        <p:spPr>
          <a:xfrm>
            <a:off x="5004048" y="4560403"/>
            <a:ext cx="1440160" cy="171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Flat: Bounding Volume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80CF7-DA6D-4D60-999B-3EA12932FBAC}"/>
              </a:ext>
            </a:extLst>
          </p:cNvPr>
          <p:cNvSpPr/>
          <p:nvPr/>
        </p:nvSpPr>
        <p:spPr>
          <a:xfrm>
            <a:off x="7020272" y="4560404"/>
            <a:ext cx="1872208" cy="166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Hierarchical: BVH</a:t>
            </a:r>
            <a:endParaRPr lang="en-GB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154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726</Words>
  <Application>Microsoft Office PowerPoint</Application>
  <PresentationFormat>On-screen Show (16:9)</PresentationFormat>
  <Paragraphs>106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Georgia</vt:lpstr>
      <vt:lpstr>Montserrat</vt:lpstr>
      <vt:lpstr>Wingdings</vt:lpstr>
      <vt:lpstr>Custom Design</vt:lpstr>
      <vt:lpstr>inside slides</vt:lpstr>
      <vt:lpstr>Cuda Accelerated Raytracing </vt:lpstr>
      <vt:lpstr>Overview</vt:lpstr>
      <vt:lpstr>Rasterization: Low computation demand, Inferior photorealistic render</vt:lpstr>
      <vt:lpstr>Raytracing Pipeline</vt:lpstr>
      <vt:lpstr>Ray Surface Intersection</vt:lpstr>
      <vt:lpstr>Shading</vt:lpstr>
      <vt:lpstr>Parallel Implementation</vt:lpstr>
      <vt:lpstr>Limitations in Parallel Implementation</vt:lpstr>
      <vt:lpstr>Acceleration Structures</vt:lpstr>
      <vt:lpstr>Grid</vt:lpstr>
      <vt:lpstr>KD-Tree</vt:lpstr>
      <vt:lpstr>Bounding Volume (BV)</vt:lpstr>
      <vt:lpstr>Bounding Volume (BV)</vt:lpstr>
      <vt:lpstr>Bounding Volume Hierarchy (BVH)</vt:lpstr>
      <vt:lpstr>Stack-less Shading</vt:lpstr>
      <vt:lpstr>Performance Comparison</vt:lpstr>
      <vt:lpstr>Performance Comparison</vt:lpstr>
      <vt:lpstr>Areas of Improvement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Accelerated Raytracing</dc:title>
  <dc:creator>Sivakumaran Gowthaman</dc:creator>
  <cp:lastModifiedBy>Sivakumaran Gowthaman</cp:lastModifiedBy>
  <cp:revision>151</cp:revision>
  <dcterms:created xsi:type="dcterms:W3CDTF">2020-11-30T17:46:22Z</dcterms:created>
  <dcterms:modified xsi:type="dcterms:W3CDTF">2020-12-16T18:28:26Z</dcterms:modified>
</cp:coreProperties>
</file>